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5" r:id="rId5"/>
    <p:sldId id="267" r:id="rId6"/>
    <p:sldId id="269" r:id="rId7"/>
    <p:sldId id="268" r:id="rId8"/>
    <p:sldId id="266" r:id="rId9"/>
    <p:sldId id="270" r:id="rId10"/>
    <p:sldId id="275" r:id="rId11"/>
    <p:sldId id="274" r:id="rId12"/>
    <p:sldId id="273" r:id="rId13"/>
    <p:sldId id="272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C2"/>
    <a:srgbClr val="FDE9A9"/>
    <a:srgbClr val="FEF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5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654B-CCC9-4E7B-A72E-67D6EDF61725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4402-7CBF-4F4F-8927-992B229D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6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4402-7CBF-4F4F-8927-992B229DD4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80528" y="-99392"/>
            <a:ext cx="9433048" cy="70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onsult\Work\images\logos\png\name+circle+slogan_colour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7"/>
          <a:stretch/>
        </p:blipFill>
        <p:spPr bwMode="auto">
          <a:xfrm>
            <a:off x="178634" y="165001"/>
            <a:ext cx="1225014" cy="5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480" y="188640"/>
            <a:ext cx="5987008" cy="576064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1656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www.bitrixsof.com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nsult\Work\products\bi\bi_11.5\presentation\butter_wings_large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92"/>
          <a:stretch/>
        </p:blipFill>
        <p:spPr bwMode="auto">
          <a:xfrm>
            <a:off x="5004048" y="577552"/>
            <a:ext cx="413995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rixsoft.com/pressoffice/mediagallery/" TargetMode="External"/><Relationship Id="rId5" Type="http://schemas.openxmlformats.org/officeDocument/2006/relationships/hyperlink" Target="http://www.bitrixsoft.com/products/intranet/editions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trixsoft.com/download/intra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C:\Users\consult\Work\products\bi\bi_11.5\presentation\butter_wings_smal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1766" y="701092"/>
            <a:ext cx="2830634" cy="38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nsult\Work\products\bi\bi_11.5\presentation\butter_wings_smal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1092"/>
            <a:ext cx="2830634" cy="38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nsult\Work\products\bi\bi_11.5\presentation\bitrix_intranet_v11.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48" y="476672"/>
            <a:ext cx="4563740" cy="45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24544" y="5445224"/>
            <a:ext cx="9721080" cy="1584176"/>
          </a:xfrm>
          <a:prstGeom prst="rect">
            <a:avLst/>
          </a:prstGeom>
          <a:solidFill>
            <a:srgbClr val="FDE9A9"/>
          </a:solidFill>
          <a:ln w="28575"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391" y="5733256"/>
            <a:ext cx="256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Bitrix Intranet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78894" y="6165304"/>
            <a:ext cx="235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version 11.5 presentation</a:t>
            </a:r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nsult\Work\images\products\intranet\11.5\social_intranet\bi_social_b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10388" cy="4792504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CRM &amp; Tasks in Business Processes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In version 11.5, the Business </a:t>
            </a:r>
            <a:r>
              <a:rPr lang="en-US" b="1" dirty="0"/>
              <a:t>Processes module integrates with Tasks and the </a:t>
            </a:r>
            <a:r>
              <a:rPr lang="en-US" b="1" dirty="0" smtClean="0"/>
              <a:t>CRM. This integration allows for creating new tasks, processing leads and even generating automatic reports at any stage of a Business Process.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62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onsult\Work\images\products\intranet\11.5\classic_intranet\bi_class_company_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663">
            <a:off x="381495" y="1629132"/>
            <a:ext cx="6572656" cy="4087080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onsult\Work\images\products\intranet\11.5\social_intranet\bi_social_comapny_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0">
            <a:off x="2203813" y="1685156"/>
            <a:ext cx="6568027" cy="4082452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Enhanced visual Company Structure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new Company Structure employs drag-and-drop technology for moving employees, creating departments, and specifying </a:t>
            </a:r>
            <a:r>
              <a:rPr lang="en-US" b="1" dirty="0" smtClean="0"/>
              <a:t>department heads. These changes will </a:t>
            </a:r>
            <a:r>
              <a:rPr lang="en-US" b="1" dirty="0"/>
              <a:t>also influence </a:t>
            </a:r>
            <a:r>
              <a:rPr lang="en-US" b="1" dirty="0" smtClean="0"/>
              <a:t>reporting and tasks fulfillment scenarios.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73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nsult\Work\images\products\intranet\11.5\social_intranet\bi_social_calend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7" y="980728"/>
            <a:ext cx="7867153" cy="4889943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Enhanced Calendar grids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Calendars have a new user-friendly interface and enhanced functionality for adding and editing </a:t>
            </a:r>
            <a:r>
              <a:rPr lang="en-US" b="1" dirty="0" smtClean="0"/>
              <a:t>events. </a:t>
            </a:r>
            <a:r>
              <a:rPr lang="en-US" b="1" dirty="0"/>
              <a:t>The </a:t>
            </a:r>
            <a:r>
              <a:rPr lang="en-US" b="1" dirty="0" smtClean="0"/>
              <a:t>Calendar grids can </a:t>
            </a:r>
            <a:r>
              <a:rPr lang="en-US" b="1" dirty="0"/>
              <a:t>display tasks and events bound to CRM objects. The </a:t>
            </a:r>
            <a:r>
              <a:rPr lang="en-US" b="1" dirty="0" smtClean="0"/>
              <a:t>Calendar parameters can </a:t>
            </a:r>
            <a:r>
              <a:rPr lang="en-US" b="1" dirty="0"/>
              <a:t>be adjusted </a:t>
            </a:r>
            <a:r>
              <a:rPr lang="en-US" b="1" dirty="0" smtClean="0"/>
              <a:t>individually.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87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nsult\Work\images\products\intranet\11.5\social_intranet\bi_social_ab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94340" cy="4906842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Absence Chart improvements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After </a:t>
            </a:r>
            <a:r>
              <a:rPr lang="en-US" b="1" dirty="0" smtClean="0"/>
              <a:t>creating a new </a:t>
            </a:r>
            <a:r>
              <a:rPr lang="en-US" b="1" dirty="0"/>
              <a:t>entry, it is immediately visible on the </a:t>
            </a:r>
            <a:r>
              <a:rPr lang="en-US" b="1" dirty="0" smtClean="0"/>
              <a:t>Calendar grid. </a:t>
            </a:r>
            <a:r>
              <a:rPr lang="en-US" b="1" dirty="0"/>
              <a:t>This new dialog will be very useful for the HR department </a:t>
            </a:r>
            <a:r>
              <a:rPr lang="en-US" b="1" dirty="0" smtClean="0"/>
              <a:t>staff when </a:t>
            </a:r>
            <a:r>
              <a:rPr lang="en-US" b="1" dirty="0"/>
              <a:t>entering various types of leaves for employees.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46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51973" y="4509120"/>
            <a:ext cx="2008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C00000"/>
                </a:solidFill>
              </a:rPr>
              <a:t>Compare editions online</a:t>
            </a:r>
            <a:endParaRPr lang="ru-RU" sz="1400" b="1" u="sng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464" y="4509120"/>
            <a:ext cx="2002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C00000"/>
                </a:solidFill>
              </a:rPr>
              <a:t>Download Marketing Kit</a:t>
            </a:r>
            <a:endParaRPr lang="ru-RU" sz="1400" b="1" u="sng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/>
              <a:t>Fresh Look &amp; Price Changes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Bitrix products have </a:t>
            </a:r>
            <a:r>
              <a:rPr lang="en-US" b="1" dirty="0"/>
              <a:t>changed their appearance. Although the product is supplied electronically, visual representation plays a crucial role in marketing campaigns - both online and offline</a:t>
            </a:r>
            <a:r>
              <a:rPr lang="en-US" b="1" dirty="0" smtClean="0"/>
              <a:t>. Check out the new pricing, too!</a:t>
            </a:r>
            <a:endParaRPr lang="ru-RU" b="1" dirty="0"/>
          </a:p>
        </p:txBody>
      </p:sp>
      <p:pic>
        <p:nvPicPr>
          <p:cNvPr id="10" name="Picture 2" descr="C:\Users\consult\Work\products\bi\bi_11.5\presentation\new_look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015328" y="1988840"/>
            <a:ext cx="3805144" cy="1912278"/>
            <a:chOff x="5015328" y="2097757"/>
            <a:chExt cx="3805144" cy="1912278"/>
          </a:xfrm>
        </p:grpSpPr>
        <p:sp>
          <p:nvSpPr>
            <p:cNvPr id="11" name="TextBox 10"/>
            <p:cNvSpPr txBox="1"/>
            <p:nvPr/>
          </p:nvSpPr>
          <p:spPr>
            <a:xfrm>
              <a:off x="5015328" y="2097757"/>
              <a:ext cx="3805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Bitrix  Intranet  Editions  &amp;  Prices:</a:t>
              </a:r>
              <a:endParaRPr lang="ru-RU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8870" y="2529805"/>
              <a:ext cx="3669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>
                      <a:lumMod val="75000"/>
                    </a:schemeClr>
                  </a:solidFill>
                </a:rPr>
                <a:t>InfoPace</a:t>
              </a:r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 Edition: 	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$1,299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870" y="2880553"/>
              <a:ext cx="3669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>
                      <a:lumMod val="75000"/>
                    </a:schemeClr>
                  </a:solidFill>
                </a:rPr>
                <a:t>TeamPace</a:t>
              </a:r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 Edition: 	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$2,299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8870" y="3609925"/>
              <a:ext cx="3669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>
                      <a:lumMod val="75000"/>
                    </a:schemeClr>
                  </a:solidFill>
                </a:rPr>
                <a:t>BizPace</a:t>
              </a:r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 Enterprise: 	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$9,990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8870" y="3240593"/>
              <a:ext cx="3669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>
                      <a:lumMod val="75000"/>
                    </a:schemeClr>
                  </a:solidFill>
                </a:rPr>
                <a:t>BizPace</a:t>
              </a:r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 Edition: 		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$3,299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>
            <a:hlinkClick r:id="rId5"/>
          </p:cNvPr>
          <p:cNvSpPr/>
          <p:nvPr/>
        </p:nvSpPr>
        <p:spPr>
          <a:xfrm>
            <a:off x="5951973" y="4509120"/>
            <a:ext cx="207641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6"/>
          </p:cNvPr>
          <p:cNvSpPr/>
          <p:nvPr/>
        </p:nvSpPr>
        <p:spPr>
          <a:xfrm>
            <a:off x="1403648" y="4509120"/>
            <a:ext cx="207641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onsult\Work\products\bi\bi_11.5\presentation\butterfly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249">
            <a:off x="2292404" y="2234861"/>
            <a:ext cx="1023747" cy="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55776" y="2555612"/>
            <a:ext cx="5224603" cy="108012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/>
              <a:t>Thank you!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1039" y="3522494"/>
            <a:ext cx="361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Free demo:  </a:t>
            </a:r>
            <a:r>
              <a:rPr lang="en-US" sz="1600" u="sng" dirty="0" smtClean="0">
                <a:solidFill>
                  <a:srgbClr val="C00000"/>
                </a:solidFill>
              </a:rPr>
              <a:t>www.bitrixsoft.com/intranet</a:t>
            </a:r>
            <a:endParaRPr lang="ru-RU" sz="1600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rId4"/>
          </p:cNvPr>
          <p:cNvSpPr/>
          <p:nvPr/>
        </p:nvSpPr>
        <p:spPr>
          <a:xfrm>
            <a:off x="3923928" y="3553271"/>
            <a:ext cx="25202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nsult\Work\products\bi\bi_11.5\presentation\butterfly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746" flipH="1">
            <a:off x="7558683" y="1167828"/>
            <a:ext cx="793139" cy="6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 in version 11.5?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10952" y="1412776"/>
            <a:ext cx="699512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Interfaces and new collaboration scenarios;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Stream 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Conversations;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Brand new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Instant Messenger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Contacts</a:t>
            </a: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design and usability in Workgroups</a:t>
            </a: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concept for working in the Extranet</a:t>
            </a: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Tasks and CRM integration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Business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</a:t>
            </a:r>
          </a:p>
          <a:p>
            <a:pPr>
              <a:lnSpc>
                <a:spcPts val="34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Drag-n-Drop Visual Company  Structure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Redesigned Calendars and Absence Chart</a:t>
            </a: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Fresh look of the product and new pricing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nsult\Work\images\products\intranet\11.5\all_screenshots\bi_class_act_s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091">
            <a:off x="424162" y="1858113"/>
            <a:ext cx="5876329" cy="3654084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nsult\Work\images\products\intranet\11.5\all_screenshots\bi_social_act_str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50">
            <a:off x="2931425" y="1892593"/>
            <a:ext cx="5872191" cy="3649945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nsult\Work\images\products\intranet\11.5\bi_social_template_wiz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59" y="1484784"/>
            <a:ext cx="3950857" cy="4059739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Classic Intranet and Social Intranet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Bitrix Intranet 11.5 provides two product templates to choose from, depending on the desired user experience: a </a:t>
            </a:r>
            <a:r>
              <a:rPr lang="en-US" b="1" dirty="0" smtClean="0"/>
              <a:t>Classic Intranet </a:t>
            </a:r>
            <a:r>
              <a:rPr lang="en-US" b="1" dirty="0"/>
              <a:t>template, and a new Social Intranet template that gives prominence to social </a:t>
            </a:r>
            <a:r>
              <a:rPr lang="en-US" b="1" dirty="0" smtClean="0"/>
              <a:t>interaction.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12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nsult\Work\images\products\intranet\11.5\all_screenshots\bi_social_convers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6725"/>
            <a:ext cx="7848872" cy="4878579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Social Intranet template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new template </a:t>
            </a:r>
            <a:r>
              <a:rPr lang="en-US" b="1" dirty="0"/>
              <a:t>greatly simplifies navigation and reduces the time needed for new employees to get completely comfortable in the environment. All tools, buttons, menus, etc. are intuitive </a:t>
            </a:r>
            <a:r>
              <a:rPr lang="en-US" b="1" dirty="0" smtClean="0"/>
              <a:t>and always at hand.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89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onsult\Work\images\products\intranet\11.5\all_screenshots\bi_class_act_s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070">
            <a:off x="424162" y="1758056"/>
            <a:ext cx="5876329" cy="3654084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nsult\Work\images\products\intranet\11.5\all_screenshots\bi_social_act_str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1">
            <a:off x="2931425" y="1792536"/>
            <a:ext cx="5872191" cy="3649945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Activity Stream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Activity Stream is a single-point for employees to get updates on projects and workgroups, carry on discussions with colleagues, view comments, receive documents and files, and manage or create new tasks, etc.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42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nsult\Work\images\products\intranet\11.5\bi_social_cre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0879"/>
            <a:ext cx="7943850" cy="4924425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Create Button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Create Button (only in Social Intranet template) reduces </a:t>
            </a:r>
            <a:r>
              <a:rPr lang="en-US" b="1" dirty="0"/>
              <a:t>excess navigation inside the Intranet allowing intranet users to initiate tasks, send messages, schedule calendar events, upload files and even create new workgroups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18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nsult\Work\images\products\intranet\11.5\bi_social_convers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3830"/>
            <a:ext cx="7992888" cy="4969466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Conversations and Discussions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Messages or Conversations that show </a:t>
            </a:r>
            <a:r>
              <a:rPr lang="en-US" b="1" dirty="0"/>
              <a:t>up in the Activity Stream </a:t>
            </a:r>
            <a:r>
              <a:rPr lang="en-US" b="1" dirty="0" smtClean="0"/>
              <a:t>are received by individuals or workgroup users. Each conversation can be continued with comments </a:t>
            </a:r>
            <a:r>
              <a:rPr lang="en-US" b="1" dirty="0"/>
              <a:t>or attached files, photos, and videos.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9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onsult\Work\images\products\intranet\11.5\social_intranet\bi_social_i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4" y="1091108"/>
            <a:ext cx="7700190" cy="4786164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Instant Messenger &amp; Notifications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built-in Instant Messenger is a perfect way </a:t>
            </a:r>
            <a:r>
              <a:rPr lang="en-US" b="1" dirty="0"/>
              <a:t>to communicate quickly without interrupting </a:t>
            </a:r>
            <a:r>
              <a:rPr lang="en-US" b="1" dirty="0" smtClean="0"/>
              <a:t>work and get updates (notifications) on task and document changes. IM has a </a:t>
            </a:r>
            <a:r>
              <a:rPr lang="en-US" b="1" dirty="0"/>
              <a:t>full, searchable archive of </a:t>
            </a:r>
            <a:r>
              <a:rPr lang="en-US" b="1" dirty="0" smtClean="0"/>
              <a:t>messages, as well.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38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nsult\Work\images\products\intranet\11.5\social_intranet\bi_social_wg_convers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5279"/>
            <a:ext cx="8064896" cy="5012852"/>
          </a:xfrm>
          <a:prstGeom prst="rect">
            <a:avLst/>
          </a:prstGeom>
          <a:noFill/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576064"/>
          </a:xfrm>
        </p:spPr>
        <p:txBody>
          <a:bodyPr/>
          <a:lstStyle/>
          <a:p>
            <a:r>
              <a:rPr lang="en-US" dirty="0" smtClean="0"/>
              <a:t>Navigation in Workgroups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8520" y="5301208"/>
            <a:ext cx="9361040" cy="1584176"/>
            <a:chOff x="-108520" y="5301208"/>
            <a:chExt cx="9361040" cy="15841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5301208"/>
              <a:ext cx="9361040" cy="1584176"/>
            </a:xfrm>
            <a:prstGeom prst="rect">
              <a:avLst/>
            </a:prstGeom>
            <a:solidFill>
              <a:srgbClr val="FDE9A9"/>
            </a:solidFill>
            <a:ln w="28575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2" descr="C:\Users\consult\Work\products\bi\bi_11.5\presentation\butterfly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249">
              <a:off x="342633" y="5684488"/>
              <a:ext cx="793139" cy="6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03648" y="5373216"/>
            <a:ext cx="756084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design and navigation within </a:t>
            </a:r>
            <a:r>
              <a:rPr lang="en-US" b="1" dirty="0" smtClean="0"/>
              <a:t>Workgroups </a:t>
            </a:r>
            <a:r>
              <a:rPr lang="en-US" b="1" dirty="0"/>
              <a:t>are significantly rearranged, with more reliance on the Activity Stream. Tasks, photos, liking, and comments can all be viewed and worked on from the Activity Stream.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66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593</Words>
  <Application>Microsoft Office PowerPoint</Application>
  <PresentationFormat>Экран (4:3)</PresentationFormat>
  <Paragraphs>58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What is new in version 11.5?</vt:lpstr>
      <vt:lpstr>Classic Intranet and Social Intranet</vt:lpstr>
      <vt:lpstr>Social Intranet template</vt:lpstr>
      <vt:lpstr>Activity Stream</vt:lpstr>
      <vt:lpstr>Create Button</vt:lpstr>
      <vt:lpstr>Conversations and Discussions</vt:lpstr>
      <vt:lpstr>Instant Messenger &amp; Notifications</vt:lpstr>
      <vt:lpstr>Navigation in Workgroups</vt:lpstr>
      <vt:lpstr>CRM &amp; Tasks in Business Processes</vt:lpstr>
      <vt:lpstr>Enhanced visual Company Structure</vt:lpstr>
      <vt:lpstr>Enhanced Calendar grids</vt:lpstr>
      <vt:lpstr>Absence Chart improvements</vt:lpstr>
      <vt:lpstr>Fresh Look &amp; Price Changes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Bitrix Intranet</dc:title>
  <dc:creator>Alex Reznor</dc:creator>
  <cp:lastModifiedBy>Alex Reznor</cp:lastModifiedBy>
  <cp:revision>48</cp:revision>
  <dcterms:created xsi:type="dcterms:W3CDTF">2012-05-14T10:19:15Z</dcterms:created>
  <dcterms:modified xsi:type="dcterms:W3CDTF">2012-05-29T10:19:52Z</dcterms:modified>
</cp:coreProperties>
</file>